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8" autoAdjust="0"/>
    <p:restoredTop sz="94618" autoAdjust="0"/>
  </p:normalViewPr>
  <p:slideViewPr>
    <p:cSldViewPr>
      <p:cViewPr varScale="1">
        <p:scale>
          <a:sx n="86" d="100"/>
          <a:sy n="86" d="100"/>
        </p:scale>
        <p:origin x="153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Producto interior bruto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Hoja1!$B$2:$B$13</c:f>
              <c:numCache>
                <c:formatCode>General</c:formatCode>
                <c:ptCount val="12"/>
                <c:pt idx="0">
                  <c:v>8338</c:v>
                </c:pt>
                <c:pt idx="1">
                  <c:v>9582</c:v>
                </c:pt>
                <c:pt idx="2">
                  <c:v>11178</c:v>
                </c:pt>
                <c:pt idx="3">
                  <c:v>12940</c:v>
                </c:pt>
                <c:pt idx="4">
                  <c:v>13678</c:v>
                </c:pt>
                <c:pt idx="5">
                  <c:v>17172</c:v>
                </c:pt>
                <c:pt idx="6">
                  <c:v>20263</c:v>
                </c:pt>
                <c:pt idx="7">
                  <c:v>22832</c:v>
                </c:pt>
                <c:pt idx="8">
                  <c:v>26075</c:v>
                </c:pt>
                <c:pt idx="9">
                  <c:v>29372</c:v>
                </c:pt>
                <c:pt idx="10">
                  <c:v>32156</c:v>
                </c:pt>
                <c:pt idx="11">
                  <c:v>35785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10-4997-BB91-E60FB8F1A5A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Hoja1!$C$2:$C$13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10-4997-BB91-E60FB8F1A5A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Hoja1!$D$2:$D$13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10-4997-BB91-E60FB8F1A5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48639368"/>
        <c:axId val="548636744"/>
      </c:lineChart>
      <c:catAx>
        <c:axId val="548639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48636744"/>
        <c:crosses val="autoZero"/>
        <c:auto val="1"/>
        <c:lblAlgn val="ctr"/>
        <c:lblOffset val="100"/>
        <c:noMultiLvlLbl val="0"/>
      </c:catAx>
      <c:valAx>
        <c:axId val="548636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48639368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AF11F-12EA-4644-84D9-691184ED2BDB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F876D-7B45-475C-8E0C-C765B2A24C42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F642D-F870-492F-BFB1-B9A06DF66462}" type="slidenum">
              <a:rPr lang="en-US"/>
              <a:pPr/>
              <a:t>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DCBD5-D9D0-4C5B-8A16-179776D87633}" type="slidenum">
              <a:rPr lang="en-US"/>
              <a:pPr/>
              <a:t>12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950" y="2492375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" y="3213100"/>
            <a:ext cx="6048375" cy="503238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5463" y="188913"/>
            <a:ext cx="1871662" cy="62642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58888" y="188913"/>
            <a:ext cx="5464175" cy="62642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58888" y="1125538"/>
            <a:ext cx="3667125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78413" y="1125538"/>
            <a:ext cx="3668712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88913"/>
            <a:ext cx="712946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125538"/>
            <a:ext cx="74882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2"/>
            <a:r>
              <a:rPr lang="ru-RU"/>
              <a:t>Fifth level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926" y="2276872"/>
            <a:ext cx="4537075" cy="504825"/>
          </a:xfrm>
          <a:noFill/>
        </p:spPr>
        <p:txBody>
          <a:bodyPr/>
          <a:lstStyle/>
          <a:p>
            <a:pPr algn="ctr"/>
            <a:r>
              <a:rPr lang="es-ES" sz="3200" i="1" dirty="0">
                <a:latin typeface="Lucida Console" panose="020B0609040504020204" pitchFamily="49" charset="0"/>
              </a:rPr>
              <a:t>Práctica 1: análisis de datos y regresión lineal</a:t>
            </a:r>
            <a:endParaRPr lang="uk-UA" sz="3200" i="1" dirty="0">
              <a:latin typeface="Lucida Console" panose="020B0609040504020204" pitchFamily="49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1350" y="5517232"/>
            <a:ext cx="4439967" cy="7200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1600" dirty="0"/>
              <a:t>Juan Carlos Martínez Moreno – 1566936</a:t>
            </a:r>
          </a:p>
          <a:p>
            <a:pPr>
              <a:lnSpc>
                <a:spcPct val="90000"/>
              </a:lnSpc>
            </a:pPr>
            <a:r>
              <a:rPr lang="es-ES" sz="1600" dirty="0" err="1"/>
              <a:t>Victor</a:t>
            </a:r>
            <a:r>
              <a:rPr lang="es-ES" sz="1600" dirty="0"/>
              <a:t> Bosch Pueyo – 1566583</a:t>
            </a:r>
          </a:p>
          <a:p>
            <a:pPr>
              <a:lnSpc>
                <a:spcPct val="90000"/>
              </a:lnSpc>
            </a:pPr>
            <a:r>
              <a:rPr lang="es-ES" sz="1600" dirty="0" err="1"/>
              <a:t>Alvaro</a:t>
            </a:r>
            <a:r>
              <a:rPr lang="es-ES" sz="1600" dirty="0"/>
              <a:t> Caravaca </a:t>
            </a:r>
            <a:r>
              <a:rPr lang="es-ES" sz="1600" dirty="0" err="1"/>
              <a:t>Hernandez</a:t>
            </a:r>
            <a:r>
              <a:rPr lang="es-ES" sz="1600" dirty="0"/>
              <a:t> - 1566685</a:t>
            </a:r>
            <a:endParaRPr lang="uk-UA" sz="1600" dirty="0"/>
          </a:p>
        </p:txBody>
      </p:sp>
      <p:pic>
        <p:nvPicPr>
          <p:cNvPr id="3" name="Imagen 2" descr="Edificio en frente de agua&#10;&#10;Descripción generada automáticamente">
            <a:extLst>
              <a:ext uri="{FF2B5EF4-FFF2-40B4-BE49-F238E27FC236}">
                <a16:creationId xmlns:a16="http://schemas.microsoft.com/office/drawing/2014/main" id="{3E15E3C8-DE7B-4EAC-B2C9-7A420B8DC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0"/>
            <a:ext cx="43559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B41B8-89ED-4222-B4BC-8912622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16632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Mapas de calor</a:t>
            </a:r>
          </a:p>
        </p:txBody>
      </p:sp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CE93D01-5AC3-4721-A81D-52E42BD7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2" y="884717"/>
            <a:ext cx="3816424" cy="2544283"/>
          </a:xfrm>
          <a:prstGeom prst="rect">
            <a:avLst/>
          </a:prstGeom>
        </p:spPr>
      </p:pic>
      <p:pic>
        <p:nvPicPr>
          <p:cNvPr id="7" name="Imagen 6" descr="Gráfico, Tabla&#10;&#10;Descripción generada automáticamente con confianza media">
            <a:extLst>
              <a:ext uri="{FF2B5EF4-FFF2-40B4-BE49-F238E27FC236}">
                <a16:creationId xmlns:a16="http://schemas.microsoft.com/office/drawing/2014/main" id="{C954E254-9B61-4690-A8B7-20DBDE5DE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4717"/>
            <a:ext cx="3816426" cy="2544284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9454E966-EB16-4EAF-97D0-73EB81275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39" y="4147339"/>
            <a:ext cx="3816426" cy="254428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3D4CD441-ACC0-4B0A-8953-CA2481EA4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3" y="4176317"/>
            <a:ext cx="3816425" cy="2544283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FA356D6-F782-43A9-B9B5-AE7420DCB437}"/>
              </a:ext>
            </a:extLst>
          </p:cNvPr>
          <p:cNvSpPr/>
          <p:nvPr/>
        </p:nvSpPr>
        <p:spPr>
          <a:xfrm rot="1401906">
            <a:off x="2297303" y="1193130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CF3A47F-1D15-4697-88FD-65206FD9CF02}"/>
              </a:ext>
            </a:extLst>
          </p:cNvPr>
          <p:cNvSpPr/>
          <p:nvPr/>
        </p:nvSpPr>
        <p:spPr>
          <a:xfrm rot="9078765">
            <a:off x="7803047" y="1292912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ABDAB1F-EFB8-49F0-BEAA-1BBBA5A55E2C}"/>
              </a:ext>
            </a:extLst>
          </p:cNvPr>
          <p:cNvSpPr/>
          <p:nvPr/>
        </p:nvSpPr>
        <p:spPr>
          <a:xfrm>
            <a:off x="7533215" y="4370681"/>
            <a:ext cx="288031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EAAC685-72FB-4458-A700-2E0A0821B924}"/>
              </a:ext>
            </a:extLst>
          </p:cNvPr>
          <p:cNvSpPr/>
          <p:nvPr/>
        </p:nvSpPr>
        <p:spPr>
          <a:xfrm rot="9078765">
            <a:off x="3317668" y="4439334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7C6018-2258-4216-A2C8-287A417F62CB}"/>
              </a:ext>
            </a:extLst>
          </p:cNvPr>
          <p:cNvSpPr txBox="1"/>
          <p:nvPr/>
        </p:nvSpPr>
        <p:spPr>
          <a:xfrm>
            <a:off x="1412534" y="3414814"/>
            <a:ext cx="6408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segundo atributo siempre presenta una mayor correlación con la salida y. El tercer atributo no sigue la tendencia de las demás variables cuando no hay ajuste estacional</a:t>
            </a:r>
            <a:r>
              <a:rPr lang="es-ES" dirty="0"/>
              <a:t>.</a:t>
            </a:r>
          </a:p>
        </p:txBody>
      </p:sp>
      <p:sp>
        <p:nvSpPr>
          <p:cNvPr id="17" name="Explosión: 8 puntos 16">
            <a:extLst>
              <a:ext uri="{FF2B5EF4-FFF2-40B4-BE49-F238E27FC236}">
                <a16:creationId xmlns:a16="http://schemas.microsoft.com/office/drawing/2014/main" id="{B748FC02-22E5-4003-A01A-7F87903853A3}"/>
              </a:ext>
            </a:extLst>
          </p:cNvPr>
          <p:cNvSpPr/>
          <p:nvPr/>
        </p:nvSpPr>
        <p:spPr>
          <a:xfrm>
            <a:off x="5744594" y="1429263"/>
            <a:ext cx="272009" cy="289109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xplosión: 8 puntos 17">
            <a:extLst>
              <a:ext uri="{FF2B5EF4-FFF2-40B4-BE49-F238E27FC236}">
                <a16:creationId xmlns:a16="http://schemas.microsoft.com/office/drawing/2014/main" id="{77B5C06A-6B1C-4D0B-A384-59C2975DB9AF}"/>
              </a:ext>
            </a:extLst>
          </p:cNvPr>
          <p:cNvSpPr/>
          <p:nvPr/>
        </p:nvSpPr>
        <p:spPr>
          <a:xfrm>
            <a:off x="5805769" y="4694717"/>
            <a:ext cx="288030" cy="324036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003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7F452-162E-46F0-919C-493254AF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269" y="332656"/>
            <a:ext cx="7129462" cy="508000"/>
          </a:xfrm>
        </p:spPr>
        <p:txBody>
          <a:bodyPr/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Gráficos de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dispersion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7E1592-D4D5-4067-80A8-F5CF698A3A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4681264" cy="3240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F5437B2-0D53-46C7-9DBE-51B36B4280A8}"/>
              </a:ext>
            </a:extLst>
          </p:cNvPr>
          <p:cNvSpPr txBox="1"/>
          <p:nvPr/>
        </p:nvSpPr>
        <p:spPr>
          <a:xfrm>
            <a:off x="5508104" y="2274838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Características de todas las graficas generadas: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Tendencia creciente relacionada con el valor económico.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Dos “regiones” diferenciadas debido a la unión de todos los trimestres.</a:t>
            </a:r>
          </a:p>
        </p:txBody>
      </p:sp>
    </p:spTree>
    <p:extLst>
      <p:ext uri="{BB962C8B-B14F-4D97-AF65-F5344CB8AC3E}">
        <p14:creationId xmlns:p14="http://schemas.microsoft.com/office/powerpoint/2010/main" val="638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8324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60DC69-6E82-4B3A-8379-82982BB512E6}"/>
              </a:ext>
            </a:extLst>
          </p:cNvPr>
          <p:cNvSpPr txBox="1"/>
          <p:nvPr/>
        </p:nvSpPr>
        <p:spPr>
          <a:xfrm>
            <a:off x="395536" y="377282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03B1B8-6417-403F-A5E2-CBA6CFA1DDB5}"/>
              </a:ext>
            </a:extLst>
          </p:cNvPr>
          <p:cNvSpPr txBox="1"/>
          <p:nvPr/>
        </p:nvSpPr>
        <p:spPr>
          <a:xfrm>
            <a:off x="395536" y="1700808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Introducción a nuestra base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Análisis de los datos</a:t>
            </a:r>
          </a:p>
          <a:p>
            <a:pPr marL="342900" indent="-342900">
              <a:buAutoNum type="arabicPeriod" startAt="3"/>
            </a:pPr>
            <a:r>
              <a:rPr lang="es-ES" dirty="0"/>
              <a:t>Regresión lineal para predecir los turistas anuales</a:t>
            </a:r>
          </a:p>
          <a:p>
            <a:pPr marL="342900" indent="-342900">
              <a:buAutoNum type="arabicPeriod" startAt="3"/>
            </a:pPr>
            <a:r>
              <a:rPr lang="es-ES" dirty="0"/>
              <a:t>Resultados obtenidos</a:t>
            </a:r>
          </a:p>
          <a:p>
            <a:pPr marL="342900" indent="-342900">
              <a:buAutoNum type="arabicPeriod" startAt="3"/>
            </a:pPr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7273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332656"/>
            <a:ext cx="7200900" cy="649288"/>
          </a:xfrm>
        </p:spPr>
        <p:txBody>
          <a:bodyPr/>
          <a:lstStyle/>
          <a:p>
            <a:r>
              <a:rPr lang="en-US" sz="2400" b="1" dirty="0" err="1">
                <a:latin typeface="Tahoma" charset="0"/>
              </a:rPr>
              <a:t>Introducción</a:t>
            </a:r>
            <a:r>
              <a:rPr lang="en-US" sz="2400" b="1" dirty="0">
                <a:latin typeface="Tahoma" charset="0"/>
              </a:rPr>
              <a:t> a </a:t>
            </a:r>
            <a:r>
              <a:rPr lang="en-US" sz="2400" b="1" dirty="0" err="1">
                <a:latin typeface="Tahoma" charset="0"/>
              </a:rPr>
              <a:t>nuestra</a:t>
            </a:r>
            <a:r>
              <a:rPr lang="en-US" sz="2400" b="1" dirty="0">
                <a:latin typeface="Tahoma" charset="0"/>
              </a:rPr>
              <a:t> base de </a:t>
            </a:r>
            <a:r>
              <a:rPr lang="en-US" sz="2400" b="1" dirty="0" err="1">
                <a:latin typeface="Tahoma" charset="0"/>
              </a:rPr>
              <a:t>datos</a:t>
            </a:r>
            <a:endParaRPr lang="uk-UA" sz="2400" b="1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0999" y="1196752"/>
            <a:ext cx="6769100" cy="46434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2000" dirty="0"/>
              <a:t>Nuestra base de datos recoge estadísticas sobre la llegada de turistas extranjeros a la India, divididos en trimestres, y referentes a los años 2005 a 2016.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Contiene 42 atributos que guardan el producto interior bruto en diferentes sectores económicos del país.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La India ha sufrido un importante crecimiento económico y del sector turístico en los últimos años, por lo tanto, es una base de datos de interés a analizar.</a:t>
            </a:r>
            <a:endParaRPr lang="uk-UA" sz="2000" dirty="0"/>
          </a:p>
        </p:txBody>
      </p:sp>
      <p:pic>
        <p:nvPicPr>
          <p:cNvPr id="1026" name="Picture 2" descr="India: un país en ascenso, pese a su política﻿ | Internacional | Portafolio">
            <a:extLst>
              <a:ext uri="{FF2B5EF4-FFF2-40B4-BE49-F238E27FC236}">
                <a16:creationId xmlns:a16="http://schemas.microsoft.com/office/drawing/2014/main" id="{9164DF91-6D7C-4856-B5FA-551BE83D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87" y="3717032"/>
            <a:ext cx="3744416" cy="272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ismo na Índia para mulheres que viajam sozinhas - Catraca Livre">
            <a:extLst>
              <a:ext uri="{FF2B5EF4-FFF2-40B4-BE49-F238E27FC236}">
                <a16:creationId xmlns:a16="http://schemas.microsoft.com/office/drawing/2014/main" id="{9C49B590-3788-4A1A-A393-FB66D431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07420"/>
            <a:ext cx="3744416" cy="27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34CF1-5DF4-4E4A-9A25-1DB69ED8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22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Organización de los atributos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4F3D4-F55C-40AB-9AAF-0DD7336B9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000" dirty="0"/>
              <a:t>Los atributos </a:t>
            </a:r>
            <a:r>
              <a:rPr lang="es-ES" sz="2000" dirty="0" err="1"/>
              <a:t>estan</a:t>
            </a:r>
            <a:r>
              <a:rPr lang="es-ES" sz="2000" dirty="0"/>
              <a:t> organizados de la siguiente forma: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actuales, ajustados estacionalmente.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 sin ajustar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constantes, ajustados estacionalmente.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 sin ajustar.</a:t>
            </a:r>
          </a:p>
          <a:p>
            <a:pPr marL="514350" indent="-514350">
              <a:buFont typeface="+mj-lt"/>
              <a:buAutoNum type="arabicPeriod"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En cada grupo de variables existen 10 sectores económicos del país. Ejemplo: agricultura, </a:t>
            </a:r>
            <a:r>
              <a:rPr lang="es-ES" sz="2000" dirty="0" err="1"/>
              <a:t>hosteleria</a:t>
            </a:r>
            <a:r>
              <a:rPr lang="es-ES" sz="2000" dirty="0"/>
              <a:t>, industria pesquera, </a:t>
            </a:r>
            <a:r>
              <a:rPr lang="es-ES" sz="2000" dirty="0" err="1"/>
              <a:t>etc</a:t>
            </a:r>
            <a:r>
              <a:rPr lang="es-ES" sz="2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2EBB97-1086-44F4-85FC-C171FE31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2" y="4149080"/>
            <a:ext cx="3649678" cy="23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rency update today: Indian Rupee against foreign currency on 02 July,  2021">
            <a:extLst>
              <a:ext uri="{FF2B5EF4-FFF2-40B4-BE49-F238E27FC236}">
                <a16:creationId xmlns:a16="http://schemas.microsoft.com/office/drawing/2014/main" id="{70136625-EF91-45BC-BB16-9D34555B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58" y="4168064"/>
            <a:ext cx="3914547" cy="2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6CCC343-CDE8-4ABF-A196-7ADC16B08FF4}"/>
              </a:ext>
            </a:extLst>
          </p:cNvPr>
          <p:cNvSpPr txBox="1"/>
          <p:nvPr/>
        </p:nvSpPr>
        <p:spPr>
          <a:xfrm>
            <a:off x="1691680" y="4789805"/>
            <a:ext cx="5136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Ejemplo de tendencia creciente de la economía India.</a:t>
            </a:r>
          </a:p>
          <a:p>
            <a:r>
              <a:rPr lang="es-ES" sz="2000" dirty="0"/>
              <a:t>El ejemplo corresponde al producto interior bruto en el primer trimestre.</a:t>
            </a:r>
          </a:p>
          <a:p>
            <a:r>
              <a:rPr lang="es-ES" sz="2000" dirty="0"/>
              <a:t>*Valores en millones de rupias indias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F86E200-ECC3-43B9-99A0-0FF41CBDB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707064"/>
              </p:ext>
            </p:extLst>
          </p:nvPr>
        </p:nvGraphicFramePr>
        <p:xfrm>
          <a:off x="1403648" y="44783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77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62CD0-052D-4C61-B3CF-D60AE159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58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A3CDF-541F-4FF2-83C5-1F3B4691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58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Metricas</a:t>
            </a:r>
            <a:r>
              <a:rPr lang="es-ES" dirty="0"/>
              <a:t> y graficas interesantes para analizar los diferentes atributos y encontrar sus relaciones:</a:t>
            </a:r>
          </a:p>
          <a:p>
            <a:r>
              <a:rPr lang="es-ES" dirty="0"/>
              <a:t>Media, desviación típica, correlación…</a:t>
            </a:r>
          </a:p>
          <a:p>
            <a:r>
              <a:rPr lang="es-ES" dirty="0"/>
              <a:t>Histogramas, gráficos de dispersión, mapas de calor…</a:t>
            </a:r>
          </a:p>
        </p:txBody>
      </p:sp>
      <p:pic>
        <p:nvPicPr>
          <p:cNvPr id="3074" name="Picture 2" descr="Ejemplo de un histograma. La línea representa la probabilidad de... |  Download Scientific Diagram">
            <a:extLst>
              <a:ext uri="{FF2B5EF4-FFF2-40B4-BE49-F238E27FC236}">
                <a16:creationId xmlns:a16="http://schemas.microsoft.com/office/drawing/2014/main" id="{3748D6E8-FC09-441F-A290-E53F63BE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49080"/>
            <a:ext cx="3083446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álisis de mapa de calor y coeficiente de correlación - programador clic">
            <a:extLst>
              <a:ext uri="{FF2B5EF4-FFF2-40B4-BE49-F238E27FC236}">
                <a16:creationId xmlns:a16="http://schemas.microsoft.com/office/drawing/2014/main" id="{4702D16D-15F8-49CB-A3F1-EABE6C8B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16" y="4149080"/>
            <a:ext cx="3313509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8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E41A8-BA68-42C1-AC7B-01FB485C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Normalidad en la distribución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AF8E7-8894-40FD-BD29-C98A516B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La regresión lineal asume que los datos siguen una distribución normal. Importante asegurarse de ello.</a:t>
            </a:r>
          </a:p>
          <a:p>
            <a:r>
              <a:rPr lang="es-ES" sz="2400" dirty="0"/>
              <a:t>Los test de normalidad nos ayudan a descartar los atributos que no siguen una distribución normal. Nosotros hemos implementado el </a:t>
            </a:r>
            <a:r>
              <a:rPr lang="es-ES" sz="2400" b="1" u="sng" dirty="0"/>
              <a:t>test de </a:t>
            </a:r>
            <a:r>
              <a:rPr lang="es-ES" sz="2400" b="1" u="sng" dirty="0" err="1"/>
              <a:t>shapiro</a:t>
            </a:r>
            <a:r>
              <a:rPr lang="es-ES" sz="2400" dirty="0"/>
              <a:t>.</a:t>
            </a:r>
          </a:p>
        </p:txBody>
      </p:sp>
      <p:pic>
        <p:nvPicPr>
          <p:cNvPr id="4098" name="Picture 2" descr="Test de Shapiro–Wilk - Wikipedia, la enciclopedia libre">
            <a:extLst>
              <a:ext uri="{FF2B5EF4-FFF2-40B4-BE49-F238E27FC236}">
                <a16:creationId xmlns:a16="http://schemas.microsoft.com/office/drawing/2014/main" id="{53C930AD-0207-4B39-A277-D4394FDD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41125"/>
            <a:ext cx="2392801" cy="167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Pubs - PRUEBA DE SHAPIRO-WILK">
            <a:extLst>
              <a:ext uri="{FF2B5EF4-FFF2-40B4-BE49-F238E27FC236}">
                <a16:creationId xmlns:a16="http://schemas.microsoft.com/office/drawing/2014/main" id="{2374F236-9987-481D-88B9-EEAF464C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04022"/>
            <a:ext cx="3568832" cy="25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94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DB1FC87C-F982-45C5-9444-BF415FAF2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765419"/>
              </p:ext>
            </p:extLst>
          </p:nvPr>
        </p:nvGraphicFramePr>
        <p:xfrm>
          <a:off x="251520" y="980728"/>
          <a:ext cx="8640960" cy="568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64360627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71803201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8872242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402099409"/>
                    </a:ext>
                  </a:extLst>
                </a:gridCol>
              </a:tblGrid>
              <a:tr h="517148"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2054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805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19976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196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0.22145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2213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344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241002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19283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6747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1488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0.0511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P-Valor: 0.1849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6958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031D5EF-2C9B-4420-A612-BA82DB08837E}"/>
              </a:ext>
            </a:extLst>
          </p:cNvPr>
          <p:cNvSpPr txBox="1"/>
          <p:nvPr/>
        </p:nvSpPr>
        <p:spPr>
          <a:xfrm>
            <a:off x="251520" y="18864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Rechazamos hipótesis de distribución normal cuando p-</a:t>
            </a:r>
            <a:r>
              <a:rPr lang="es-ES" dirty="0" err="1"/>
              <a:t>value</a:t>
            </a:r>
            <a:r>
              <a:rPr lang="es-ES" dirty="0"/>
              <a:t> &lt; 0.05 o 5%</a:t>
            </a:r>
          </a:p>
        </p:txBody>
      </p:sp>
    </p:spTree>
    <p:extLst>
      <p:ext uri="{BB962C8B-B14F-4D97-AF65-F5344CB8AC3E}">
        <p14:creationId xmlns:p14="http://schemas.microsoft.com/office/powerpoint/2010/main" val="338399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53C4B-D0B7-4F24-B572-DED4ADFC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00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C21B74-B36A-4E93-B323-E097AE5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Nos interesa quedarnos con los atributos cuyos histogramas reflejen una campana de Gauss.</a:t>
            </a:r>
          </a:p>
        </p:txBody>
      </p:sp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F012C48F-8DDB-4B45-8E03-F8938E515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" y="1952836"/>
            <a:ext cx="2376263" cy="1584176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06B8B8B8-82BA-4B41-9E9D-2F03250A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1952836"/>
            <a:ext cx="2376264" cy="1584176"/>
          </a:xfrm>
          <a:prstGeom prst="rect">
            <a:avLst/>
          </a:prstGeom>
        </p:spPr>
      </p:pic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7C223370-73C0-43BC-82BE-A5D3F71E7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96" y="1952836"/>
            <a:ext cx="2376265" cy="15841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484164B-5D37-4C10-801A-A2146F7A634D}"/>
              </a:ext>
            </a:extLst>
          </p:cNvPr>
          <p:cNvSpPr txBox="1"/>
          <p:nvPr/>
        </p:nvSpPr>
        <p:spPr>
          <a:xfrm>
            <a:off x="849674" y="3645024"/>
            <a:ext cx="73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Pero, en cambio, no nos interesan los histogramas que reflejan una recta irregular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630EB787-041A-49F0-8A8B-9AA072E3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0" y="4658572"/>
            <a:ext cx="2368109" cy="1578740"/>
          </a:xfrm>
          <a:prstGeom prst="rect">
            <a:avLst/>
          </a:prstGeom>
        </p:spPr>
      </p:pic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14A418A2-F1D2-4603-9DEF-00E8591F6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658573"/>
            <a:ext cx="2368109" cy="1578739"/>
          </a:xfrm>
          <a:prstGeom prst="rect">
            <a:avLst/>
          </a:prstGeom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BAD8F859-841B-488C-9B6B-8224BD5E3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6" y="4653137"/>
            <a:ext cx="2376263" cy="1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8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531</Words>
  <Application>Microsoft Office PowerPoint</Application>
  <PresentationFormat>Presentación en pantalla (4:3)</PresentationFormat>
  <Paragraphs>90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Lucida Console</vt:lpstr>
      <vt:lpstr>Tahoma</vt:lpstr>
      <vt:lpstr>template</vt:lpstr>
      <vt:lpstr>Práctica 1: análisis de datos y regresión lineal</vt:lpstr>
      <vt:lpstr>Presentación de PowerPoint</vt:lpstr>
      <vt:lpstr>Introducción a nuestra base de datos</vt:lpstr>
      <vt:lpstr>Organización de los atributos</vt:lpstr>
      <vt:lpstr>Presentación de PowerPoint</vt:lpstr>
      <vt:lpstr>Análisis de los datos</vt:lpstr>
      <vt:lpstr>Normalidad en la distribución</vt:lpstr>
      <vt:lpstr>Presentación de PowerPoint</vt:lpstr>
      <vt:lpstr>Histogramas</vt:lpstr>
      <vt:lpstr>Mapas de calor</vt:lpstr>
      <vt:lpstr>Gráficos de dispersion</vt:lpstr>
      <vt:lpstr>Presentación de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34654556694</cp:lastModifiedBy>
  <cp:revision>116</cp:revision>
  <dcterms:created xsi:type="dcterms:W3CDTF">2006-06-13T13:38:55Z</dcterms:created>
  <dcterms:modified xsi:type="dcterms:W3CDTF">2021-10-23T11:57:54Z</dcterms:modified>
</cp:coreProperties>
</file>